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58" r:id="rId3"/>
    <p:sldId id="259" r:id="rId4"/>
    <p:sldId id="265" r:id="rId5"/>
    <p:sldId id="266" r:id="rId6"/>
    <p:sldId id="267" r:id="rId7"/>
    <p:sldId id="260" r:id="rId8"/>
    <p:sldId id="261" r:id="rId9"/>
    <p:sldId id="262" r:id="rId10"/>
    <p:sldId id="263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6781"/>
  </p:normalViewPr>
  <p:slideViewPr>
    <p:cSldViewPr snapToGrid="0">
      <p:cViewPr>
        <p:scale>
          <a:sx n="115" d="100"/>
          <a:sy n="115" d="100"/>
        </p:scale>
        <p:origin x="712" y="-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7DE8E-1471-E74B-8C95-F59509023FBD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143000"/>
            <a:ext cx="4572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F97D4-0DCD-D645-AD82-7AB90012F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93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does between location rate from </a:t>
            </a:r>
            <a:r>
              <a:rPr lang="en-US" dirty="0" err="1"/>
              <a:t>clado</a:t>
            </a:r>
            <a:r>
              <a:rPr lang="en-US" dirty="0"/>
              <a:t> migration is now closer (still different) to the other </a:t>
            </a:r>
            <a:r>
              <a:rPr lang="en-US" dirty="0" err="1"/>
              <a:t>clado</a:t>
            </a:r>
            <a:r>
              <a:rPr lang="en-US" dirty="0"/>
              <a:t> migration without anagenetic migration  inference?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66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6E388-A666-74EC-DEAB-B137288E9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EB7B3C-7E88-B265-BD7C-CA1B1FBC4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9C9C0-45D2-65B1-9699-CCA46AAF8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visitor events have rates &gt;&gt; 0.005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19F62-1DDC-389F-B53D-CC9319CF3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13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1F240-94F3-087B-4860-F85680D2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662137-14B1-12BB-4249-E3AE474C6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CBCD5F-514D-0DA3-8041-976E0EA25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visitor events have rates &gt;&gt; 0.005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D1D27-2750-CD50-DAEC-DA70A5C57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83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B9778-7DC8-80DB-E70C-4B3B6C4E2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477F1C-7818-EFF9-64BD-1556DC244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571098-A803-3214-5B85-D4372EBB5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visitor events have rates &gt;&gt; 0.005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B9643-0AD7-6907-D45E-8F7F9C5CC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13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88092-E233-4CE6-0E51-07FDC1CB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EF770-A9AE-0161-251D-1A23231D2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8EF1D-11B5-4FBD-1BF6-B96F9B2AE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6D7DA-E673-E91D-477A-56E1843D1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32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80CBF-ACB0-CDF4-0217-D575FFB05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89E3A-24BC-6A58-20D1-736ADB7F9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17052-B5C5-5B39-9000-26A762C75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visitor events have rates &gt;&gt; 0.005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D733E-A548-120A-D3E6-046510797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59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24729-8788-41F4-FC55-F917124E5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AFBF8-4107-597C-5A1A-93D72169D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E26FD-C897-8EF7-3DB4-B97ACC42E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6F7A-B9EE-D9BF-EEB2-34DB7B9CF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93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36984-0A98-1F24-8CA4-9CFE89ED2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892F8-7168-046B-2B6C-21DA3CD8F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A2CC4-F95C-2610-47C4-88CC85251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77914-BE66-D14D-3FE9-9F763F0F9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8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46E42-0CDB-12F9-6B6A-48235D33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222714-18EF-0B48-9E41-D8F6ACE5B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8C63E6-A3FF-01C0-A1A3-0EAD5B9F4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8C951-7998-EB06-2DAA-E93DACC1CC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631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D42D8-C183-82F8-EED2-AF9C519A5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EFA39-3CFC-2DB3-0860-098BADD91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FC613-4F9B-03B1-25AF-00BE3FE8B6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85FED-799B-DD53-E865-252AAE0B7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9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B5B7-81CE-74F7-CBDE-BEE4A73F2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ACE59-C757-25ED-A165-6C262CC73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0A2BED-FB16-9EEB-BE3A-6FDD63F5B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5AC60-148A-FC60-956A-88325F988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9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20B5-B08E-F332-A5E9-82677A5B3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FE2E5-0C41-886E-6E08-E0C00702F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8BD9D-6083-FDF2-F8A3-077E56C77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D1A6F-D41D-3F08-E996-F9DB738DA4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55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BC191-8CAC-D427-94F4-2CACAAEF5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C463C-F040-6AFA-8FA0-AD7F9E6E2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A44DD-8615-B631-778D-3F345A893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FAFF9-3418-3EA5-7D6F-3660C24CF5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99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682C2-9665-29B2-1A64-D8CC7CD4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60239-087A-366D-B394-13FA753CC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2BD63-DA49-0E5B-EEB6-BC041563D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C5609-D57F-FA37-ECEB-3898CE8BC1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56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9F53A-7C93-DCE9-761E-A4B9D5B9B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4E4D1-811D-D048-3FBD-85375927E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18BD3-A293-6486-CFCB-D19DF094E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FB95C-CFC4-04C9-4DFD-3D3B776D1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5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201E-4125-48BB-5EEC-C0DA4CFE3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EF36E-5330-B174-D583-F8189BE70A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84890-1073-AA2A-FC62-FAFF61EBD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C6995-2A1E-3939-6A79-7947BBB5F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5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07DE-3AC0-D54B-888D-5EB31F36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1BCBF3-378A-E06B-620E-9FB04C03D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27253-CAA3-2D21-F59E-E1EEFE8C8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4AF83-8FD8-C94E-6EEE-4DE06770D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4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37B7C-9001-BC4C-095E-C2EAD721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CC320-17E0-2BC7-096D-22329F30E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0FCD7-8BBD-6863-331A-747688A51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does between location rate from </a:t>
            </a:r>
            <a:r>
              <a:rPr lang="en-US" dirty="0" err="1"/>
              <a:t>clado</a:t>
            </a:r>
            <a:r>
              <a:rPr lang="en-US" dirty="0"/>
              <a:t> migration without anagenetic migration is now closer to the other </a:t>
            </a:r>
            <a:r>
              <a:rPr lang="en-US" dirty="0" err="1"/>
              <a:t>clado</a:t>
            </a:r>
            <a:r>
              <a:rPr lang="en-US" dirty="0"/>
              <a:t> migration inference?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59C6-B035-27AF-CB7C-7A2B57ECD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3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like mixing problem, when the chain reaches convergence for visitor model like in Germany, their means are similar.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52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2C724-28B5-EB4C-011B-C9DF2C04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16D10C-2543-B4E9-9A27-B0F804D53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5BA318-0393-BF49-5E6B-4ED6768FD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like mixing problem, when the chain reaches convergence for visitor model like in Germany, their means are similar (for R0 and within region speciation).</a:t>
            </a:r>
          </a:p>
          <a:p>
            <a:endParaRPr lang="en-US" dirty="0"/>
          </a:p>
          <a:p>
            <a:r>
              <a:rPr lang="en-US" dirty="0"/>
              <a:t>Between-region in France, the chain reaches convergence, but its posterior mean is different than the one using old priors (the new one is 10^-2 slower).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2A09F-CAFF-C1E3-69BA-444513CD6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48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4BB9E-A529-177F-2325-46914F5BE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96802-DD7F-BD91-5D9F-FE3BF0B21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F4185F-9CEF-CB9C-0B73-08580317B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2BFCD-DC4E-6D0C-9211-EA3C3F85C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7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C0D56-5436-9C31-3F74-AC2AC6590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65AF-B35E-C68C-16DE-CB4ADFB00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00628-9253-0D0A-86BD-BD0E3EA6E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052C8-6102-A3A7-8E55-874BDA1C0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F97D4-0DCD-D645-AD82-7AB90012FC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5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46836"/>
            <a:ext cx="103632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2446"/>
            <a:ext cx="91440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0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38150"/>
            <a:ext cx="262890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38150"/>
            <a:ext cx="773430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9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6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51688"/>
            <a:ext cx="1051560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507358"/>
            <a:ext cx="1051560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1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8152"/>
            <a:ext cx="1051560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17396"/>
            <a:ext cx="5157787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06090"/>
            <a:ext cx="51577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17396"/>
            <a:ext cx="518318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06090"/>
            <a:ext cx="518318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0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1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84912"/>
            <a:ext cx="617220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9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84912"/>
            <a:ext cx="617220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0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152"/>
            <a:ext cx="1051560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90750"/>
            <a:ext cx="1051560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691D08-4B55-104B-9B9B-134238309E46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627622"/>
            <a:ext cx="41148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1E33B6-6440-8847-90DD-73E01EBB2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1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A345-3E56-B588-CD8F-BF202F64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68580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Equal rates model (new priors on sampling proportions and empirical priors)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DAA89-D3A4-CC35-E2F0-9C8ED98F2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2" y="1345021"/>
            <a:ext cx="3510517" cy="3180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3DEF1-7CB6-9D42-CD06-72E0223D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99" y="1345021"/>
            <a:ext cx="3510517" cy="3180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A2E38-12EF-4553-54F3-3DBE771D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309" y="1217429"/>
            <a:ext cx="3651360" cy="3307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4947-0774-50F2-A52C-E060D1458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82" y="4652840"/>
            <a:ext cx="3510517" cy="3180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006CB-E84B-F536-71F8-6B752C624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498" y="4652840"/>
            <a:ext cx="3510517" cy="31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9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2F8C-B979-DEFF-57B0-5C99E0F62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6380-F1FD-CE2D-4D64-B54369AC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visitor has bad mixing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D6D70-99A0-FC7A-FEC6-22F4E68B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1" y="1252256"/>
            <a:ext cx="3477489" cy="3180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3F0A4-26A9-1DC4-F902-1AA1E03EF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349" y="1252256"/>
            <a:ext cx="3477489" cy="3180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B7FDEA-0382-A64F-69A9-111FC16FA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717" y="1252256"/>
            <a:ext cx="3477489" cy="3180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C4A2F2-4E7E-0DC1-B722-1D0308DAA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80" y="4708129"/>
            <a:ext cx="3477489" cy="3180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31FC0E-C1CB-D2D4-EBD8-33AA193D1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6469" y="4708128"/>
            <a:ext cx="3497783" cy="31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3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6FF47-3618-6725-4A74-63270C8BE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C852-19AF-F182-9E14-F86B51FC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visitor has bad mixing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1AC0F-7194-345B-EF75-D69400015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04" y="1132263"/>
            <a:ext cx="9731992" cy="67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E2620-B687-37ED-2649-C6695E1A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FB01-8755-7AE2-68A7-2E2B40E6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visitor has bad mixing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67797-5D09-094A-3959-BDDC3257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62" y="1062100"/>
            <a:ext cx="9854822" cy="684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DD09E-9764-A71F-D1F7-A40895171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485A-902C-0428-4B98-33639F772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visitor has bad mixing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3FBBC-6D7F-1FF3-81EC-8F945E5B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78" y="1132264"/>
            <a:ext cx="9731991" cy="67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DC73B-F3CF-F8C8-34FD-AEB99B997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AF7F-8FD8-89B7-66AE-834BFA83B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86" y="259357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with burn-in on visitor – fewer mixing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7C9F4-F796-16FA-492C-FE4DFC122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42" y="1080241"/>
            <a:ext cx="9882116" cy="689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0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4F3A3-F49A-D8C2-F3A9-5146097A8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7823-B64C-EB30-DA91-A56C4272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177468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with burn-in on visitor – fewer mixing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E1F3E-91F4-6E99-6A82-05CAD161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28" y="1019398"/>
            <a:ext cx="10086833" cy="7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37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3B281-7D26-7F42-347F-006EBE217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C64D-0D62-024C-6C12-556106EE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16382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with burn-in on visitor – fewer mixing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CC869-D1E2-BDA2-ED92-35B485326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85" y="861767"/>
            <a:ext cx="10332492" cy="72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4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7257E-3306-A7FF-B409-40897C141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13AB-F497-9275-9A9A-E7591E5B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191116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with burn-in on visitor – fewer mixing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0109F-7785-40A0-5A79-C5DA8332B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41" y="1173940"/>
            <a:ext cx="10411918" cy="68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1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6915-6BFF-EEE0-8E2B-B2948B14C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D24E-6C5D-AF8A-6FB4-839212819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– fixed sampling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17FD0-B4D2-973B-ABBB-99B13FD1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930" y="1212225"/>
            <a:ext cx="9936139" cy="68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0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7F765-0CA8-8C75-C0E8-06E4AF8BD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602A-75F4-E89B-2A28-BF2B8504C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– fixed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12DDA-16F7-9BB3-B177-98D854C1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19" y="1028885"/>
            <a:ext cx="10018594" cy="695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9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74890-691B-54C5-85FF-A60EC7401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ACD8-F4FF-4D1B-3344-54E5C0D8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68580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Equal rates model (new priors on sampling proportions and empirical priors)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86DA5-84A8-1009-567F-28F48270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1" y="1357721"/>
            <a:ext cx="3510518" cy="3180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C34C3C-C887-41F8-E12C-49D5C16F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99" y="1357721"/>
            <a:ext cx="3510518" cy="3180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1A6F3-0717-304C-644E-776F611A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073" y="1357721"/>
            <a:ext cx="3510518" cy="3180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2A2F0-94FA-454C-AF4D-952B83CBC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81" y="4678240"/>
            <a:ext cx="3510518" cy="3180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60E99C-04D5-C7FD-0DED-A61DE6806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899" y="4678240"/>
            <a:ext cx="3510518" cy="31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0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07DAE-E70B-24AA-7C76-84954D04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0AF5-9208-135E-A32B-A79500BD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– fixed sampling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6EE8A4-8287-59FD-ACB9-73F9F8BE4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67" y="872872"/>
            <a:ext cx="10496266" cy="72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9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28F4F-227B-1E91-CC43-C110AA28C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96EF-BEB0-F346-D652-3924F1F2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– movement rates independent of away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C494B-626C-FB75-2C07-7E990138C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978" y="1063941"/>
            <a:ext cx="9513627" cy="66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87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EFEE-B10B-52ED-19C5-20A49AC6E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3B98-987C-EE95-9014-BA821E1F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– movement rates independent of away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366FC-D1A0-04D6-CF09-40D4D76A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1" y="872872"/>
            <a:ext cx="9882117" cy="686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61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480A5-6907-0C53-70AF-7D5145322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D13E-CCE7-1129-FEF6-A23FD0BC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– movement rates independent of away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B9221-7A17-D319-D1A2-1A7686561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12" y="980213"/>
            <a:ext cx="10114128" cy="70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72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0C40B-7367-D0FC-C0AE-5938258CD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A3ECA-FCF6-0FB6-12CC-290CD5C3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77" y="35120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6E2E9E-FAE8-C45E-EF35-AC81E45D7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460680"/>
              </p:ext>
            </p:extLst>
          </p:nvPr>
        </p:nvGraphicFramePr>
        <p:xfrm>
          <a:off x="438604" y="1028276"/>
          <a:ext cx="1112292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880">
                  <a:extLst>
                    <a:ext uri="{9D8B030D-6E8A-4147-A177-3AD203B41FA5}">
                      <a16:colId xmlns:a16="http://schemas.microsoft.com/office/drawing/2014/main" val="3902408518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61331032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1335391798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78483151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533123853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505311704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2702592249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900943282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475548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Visit_equal_old_priors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Visit_equal_new_priors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Visit_unequal_new_priors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Visit_unequal_new_priors_fixed_sampling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Visit_unequal_new_priors_burnin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Visit_unequal_new_priors_away_indep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Visit_unequal_new_priors_4x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Visit_unequal_new_priors_40x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58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Hubei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1.287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1.091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1.095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1.257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1.394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52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3.298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4.108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9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1.813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1.799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2.071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3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2.064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2.248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2.181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3.097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8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OtherEU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2.915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4.055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3.717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81233"/>
                  </a:ext>
                </a:extLst>
              </a:tr>
            </a:tbl>
          </a:graphicData>
        </a:graphic>
      </p:graphicFrame>
      <p:sp>
        <p:nvSpPr>
          <p:cNvPr id="5" name="Right Arrow 4">
            <a:extLst>
              <a:ext uri="{FF2B5EF4-FFF2-40B4-BE49-F238E27FC236}">
                <a16:creationId xmlns:a16="http://schemas.microsoft.com/office/drawing/2014/main" id="{1D90CF6C-495B-5463-E471-19390E7D4426}"/>
              </a:ext>
            </a:extLst>
          </p:cNvPr>
          <p:cNvSpPr/>
          <p:nvPr/>
        </p:nvSpPr>
        <p:spPr>
          <a:xfrm rot="17988263">
            <a:off x="5409426" y="3699255"/>
            <a:ext cx="598170" cy="329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72BD513-1BCF-C36C-07AA-6DD976879B63}"/>
              </a:ext>
            </a:extLst>
          </p:cNvPr>
          <p:cNvSpPr/>
          <p:nvPr/>
        </p:nvSpPr>
        <p:spPr>
          <a:xfrm rot="17988263">
            <a:off x="9173704" y="3699256"/>
            <a:ext cx="598170" cy="329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4083D-3733-CBBB-C3C9-213BCF96DDDE}"/>
              </a:ext>
            </a:extLst>
          </p:cNvPr>
          <p:cNvSpPr txBox="1"/>
          <p:nvPr/>
        </p:nvSpPr>
        <p:spPr>
          <a:xfrm>
            <a:off x="713679" y="3580294"/>
            <a:ext cx="442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&gt; </a:t>
            </a:r>
            <a:r>
              <a:rPr lang="en-US" b="1" dirty="0">
                <a:solidFill>
                  <a:srgbClr val="00B0F0"/>
                </a:solidFill>
              </a:rPr>
              <a:t>blue</a:t>
            </a:r>
            <a:r>
              <a:rPr lang="en-US" b="1" dirty="0"/>
              <a:t> &gt; </a:t>
            </a:r>
            <a:r>
              <a:rPr lang="en-US" b="1" dirty="0">
                <a:solidFill>
                  <a:schemeClr val="accent2"/>
                </a:solidFill>
              </a:rPr>
              <a:t>orange</a:t>
            </a:r>
            <a:r>
              <a:rPr lang="en-US" b="1" dirty="0"/>
              <a:t> &gt; </a:t>
            </a:r>
            <a:r>
              <a:rPr lang="en-US" b="1" dirty="0">
                <a:solidFill>
                  <a:schemeClr val="accent6"/>
                </a:solidFill>
              </a:rPr>
              <a:t>green</a:t>
            </a:r>
            <a:r>
              <a:rPr lang="en-US" b="1" dirty="0"/>
              <a:t> &gt; black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A54FD28-2713-7794-2FEE-D6926808D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111500"/>
              </p:ext>
            </p:extLst>
          </p:nvPr>
        </p:nvGraphicFramePr>
        <p:xfrm>
          <a:off x="438604" y="4263046"/>
          <a:ext cx="1112292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880">
                  <a:extLst>
                    <a:ext uri="{9D8B030D-6E8A-4147-A177-3AD203B41FA5}">
                      <a16:colId xmlns:a16="http://schemas.microsoft.com/office/drawing/2014/main" val="3902408518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61331032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1335391798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78483151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533123853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505311704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2702592249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900943282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475548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Clado_equal_old_priors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Clado_equal_new_priors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Clado_unequal_new_priors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Clado_unequal_new_priors_fixed_sampling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Clado_unequal_new_priors_burnin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Clado_unequal_new_priors_away_indep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Clado_unequal_new_priors_4x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Clado_unequal_new_priors_40x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58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Hubei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52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9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1.859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1.902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3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2.049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2.196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2.181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2.181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2.184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8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OtherEU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1.876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2.546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81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657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9E83-4D14-7E02-3AFF-9D4A815B0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F25F-5645-666F-F794-424D12200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77" y="35120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198D98-FCEA-7799-6DEF-DA02FBBEE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464438"/>
              </p:ext>
            </p:extLst>
          </p:nvPr>
        </p:nvGraphicFramePr>
        <p:xfrm>
          <a:off x="389607" y="882829"/>
          <a:ext cx="1112292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880">
                  <a:extLst>
                    <a:ext uri="{9D8B030D-6E8A-4147-A177-3AD203B41FA5}">
                      <a16:colId xmlns:a16="http://schemas.microsoft.com/office/drawing/2014/main" val="3902408518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61331032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1335391798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78483151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533123853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505311704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2702592249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900943282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475548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Visit_equal_old_priors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(sampling rate)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Visit_equal_new_priors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Visit_unequal_new_priors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Visit_unequal_new_priors_fixed_sampling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Visit_unequal_new_priors_burnin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Visit_unequal_new_priors_away_indep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Visit_unequal_new_priors_4x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Visit_unequal_new_priors_40x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58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Hubei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1.44E-3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9.757E-3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6.309E-2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6.241E-2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3.209E-2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2.698E-2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3.137E-3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52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1.673E-3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1.345E-2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1.146E-2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1.109E-2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1.288E-2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1.457E-2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1.94E-3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9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2.653E-3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2.882E-2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3.085E-2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3.233E-2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3.104E-2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1.496E-2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1.632E-3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3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5.995E-4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2.708E-3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1.894E-3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2060"/>
                          </a:solidFill>
                        </a:rPr>
                        <a:t>1.915E-3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2.517E-3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7.153E-4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8.078E-5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8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OtherEU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1.835E-3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4"/>
                          </a:solidFill>
                        </a:rPr>
                        <a:t>1.607E-2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1.481E-2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1.435E-2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1.417E-2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3.147E-3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1.22E-3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812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3C567F7-6727-672D-D95A-37874B7401D3}"/>
              </a:ext>
            </a:extLst>
          </p:cNvPr>
          <p:cNvSpPr txBox="1"/>
          <p:nvPr/>
        </p:nvSpPr>
        <p:spPr>
          <a:xfrm>
            <a:off x="5951067" y="3876743"/>
            <a:ext cx="6460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Priors: Hubei &gt; Germany &gt; France  &gt;&gt; </a:t>
            </a:r>
            <a:r>
              <a:rPr lang="en-US" dirty="0" err="1"/>
              <a:t>OtherEU</a:t>
            </a:r>
            <a:r>
              <a:rPr lang="en-US" dirty="0"/>
              <a:t> &gt;&gt; Italy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809BF-9AC6-F056-894F-6FC5EB5419BD}"/>
              </a:ext>
            </a:extLst>
          </p:cNvPr>
          <p:cNvSpPr txBox="1"/>
          <p:nvPr/>
        </p:nvSpPr>
        <p:spPr>
          <a:xfrm>
            <a:off x="657923" y="3769624"/>
            <a:ext cx="442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&gt; </a:t>
            </a:r>
            <a:r>
              <a:rPr lang="en-US" b="1" dirty="0">
                <a:solidFill>
                  <a:srgbClr val="00B0F0"/>
                </a:solidFill>
              </a:rPr>
              <a:t>blue</a:t>
            </a:r>
            <a:r>
              <a:rPr lang="en-US" b="1" dirty="0"/>
              <a:t> &gt; </a:t>
            </a:r>
            <a:r>
              <a:rPr lang="en-US" b="1" dirty="0">
                <a:solidFill>
                  <a:schemeClr val="accent2"/>
                </a:solidFill>
              </a:rPr>
              <a:t>orange</a:t>
            </a:r>
            <a:r>
              <a:rPr lang="en-US" b="1" dirty="0"/>
              <a:t> &gt; </a:t>
            </a:r>
            <a:r>
              <a:rPr lang="en-US" b="1" dirty="0">
                <a:solidFill>
                  <a:schemeClr val="accent6"/>
                </a:solidFill>
              </a:rPr>
              <a:t>green</a:t>
            </a:r>
            <a:r>
              <a:rPr lang="en-US" b="1" dirty="0"/>
              <a:t> &gt; black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D60CAE-2AEC-F2E0-5574-EEFF508EA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4629"/>
              </p:ext>
            </p:extLst>
          </p:nvPr>
        </p:nvGraphicFramePr>
        <p:xfrm>
          <a:off x="389607" y="4403391"/>
          <a:ext cx="1112292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880">
                  <a:extLst>
                    <a:ext uri="{9D8B030D-6E8A-4147-A177-3AD203B41FA5}">
                      <a16:colId xmlns:a16="http://schemas.microsoft.com/office/drawing/2014/main" val="3902408518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61331032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1335391798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78483151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533123853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505311704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2702592249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3900943282"/>
                    </a:ext>
                  </a:extLst>
                </a:gridCol>
                <a:gridCol w="1235880">
                  <a:extLst>
                    <a:ext uri="{9D8B030D-6E8A-4147-A177-3AD203B41FA5}">
                      <a16:colId xmlns:a16="http://schemas.microsoft.com/office/drawing/2014/main" val="475548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Loc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Clado_equal_old_priors</a:t>
                      </a:r>
                      <a:endParaRPr lang="en-US" sz="1200" dirty="0"/>
                    </a:p>
                    <a:p>
                      <a:r>
                        <a:rPr lang="en-US" sz="1200" dirty="0"/>
                        <a:t>(sampling rate)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Clado_equal_new_priors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Clado_unequal_new_priors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Clado_unequal_new_priors_fixed_sampling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Clado_unequal_new_priors_burnin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Clado_unequal_new_priors_away_indep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Clado_unequal_new_priors_4x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Clado_unequal_new_priors_40x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58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Hubei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1.598E-3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9.49E-3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8.945E-3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9.091E-3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8.422E-3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52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1.673E-3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1.56E-2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1.583E-2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1.561E-2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1.612E-2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9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2.586E-3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2.386E-2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2.577E-2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2.49E-2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2.256E-2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3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6.229E-4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3.177E-3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3.322E-3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3.281E-3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3.377E-3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089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OtherEU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1.897E-3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4"/>
                          </a:solidFill>
                        </a:rPr>
                        <a:t>1.748E-2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1.553E-2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2"/>
                          </a:solidFill>
                        </a:rPr>
                        <a:t>1.539E-2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B0F0"/>
                          </a:solidFill>
                        </a:rPr>
                        <a:t>1.692E-2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81233"/>
                  </a:ext>
                </a:extLst>
              </a:tr>
            </a:tbl>
          </a:graphicData>
        </a:graphic>
      </p:graphicFrame>
      <p:sp>
        <p:nvSpPr>
          <p:cNvPr id="10" name="Right Arrow 9">
            <a:extLst>
              <a:ext uri="{FF2B5EF4-FFF2-40B4-BE49-F238E27FC236}">
                <a16:creationId xmlns:a16="http://schemas.microsoft.com/office/drawing/2014/main" id="{C484CCB2-A0C5-6772-F007-27AC0644E1B6}"/>
              </a:ext>
            </a:extLst>
          </p:cNvPr>
          <p:cNvSpPr/>
          <p:nvPr/>
        </p:nvSpPr>
        <p:spPr>
          <a:xfrm rot="17988263">
            <a:off x="4276036" y="3416953"/>
            <a:ext cx="339517" cy="329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6EA600F-7210-2D6E-3779-34A48E1BC79D}"/>
              </a:ext>
            </a:extLst>
          </p:cNvPr>
          <p:cNvSpPr/>
          <p:nvPr/>
        </p:nvSpPr>
        <p:spPr>
          <a:xfrm rot="17988263">
            <a:off x="6937286" y="3441587"/>
            <a:ext cx="339517" cy="329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DE5F2D6-15F9-5DC0-583B-C843F4B2A200}"/>
              </a:ext>
            </a:extLst>
          </p:cNvPr>
          <p:cNvSpPr/>
          <p:nvPr/>
        </p:nvSpPr>
        <p:spPr>
          <a:xfrm rot="17988263">
            <a:off x="8248526" y="3441588"/>
            <a:ext cx="339517" cy="329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F240417-3C63-3B25-C144-9A78494F18E2}"/>
              </a:ext>
            </a:extLst>
          </p:cNvPr>
          <p:cNvSpPr/>
          <p:nvPr/>
        </p:nvSpPr>
        <p:spPr>
          <a:xfrm rot="17988263">
            <a:off x="9454739" y="3431505"/>
            <a:ext cx="339517" cy="329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86760B5-79FD-4B62-ED67-846D20C469A2}"/>
              </a:ext>
            </a:extLst>
          </p:cNvPr>
          <p:cNvSpPr/>
          <p:nvPr/>
        </p:nvSpPr>
        <p:spPr>
          <a:xfrm rot="17988263">
            <a:off x="10660950" y="3457210"/>
            <a:ext cx="339517" cy="329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15C06EC-3B22-A60D-1643-BCF336342813}"/>
              </a:ext>
            </a:extLst>
          </p:cNvPr>
          <p:cNvSpPr/>
          <p:nvPr/>
        </p:nvSpPr>
        <p:spPr>
          <a:xfrm rot="16200000">
            <a:off x="5096107" y="3544205"/>
            <a:ext cx="401443" cy="72036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AB3FB2-0054-31AE-A2E6-3C77FAF04526}"/>
              </a:ext>
            </a:extLst>
          </p:cNvPr>
          <p:cNvSpPr txBox="1"/>
          <p:nvPr/>
        </p:nvSpPr>
        <p:spPr>
          <a:xfrm>
            <a:off x="3001551" y="7394427"/>
            <a:ext cx="459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Pretty much similar across different setups</a:t>
            </a:r>
          </a:p>
        </p:txBody>
      </p:sp>
    </p:spTree>
    <p:extLst>
      <p:ext uri="{BB962C8B-B14F-4D97-AF65-F5344CB8AC3E}">
        <p14:creationId xmlns:p14="http://schemas.microsoft.com/office/powerpoint/2010/main" val="179643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D869C-5B89-F383-C703-EC4E8714D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A261-7773-3BBE-874C-11338F18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68580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Equal rates model (new priors on sampling proportions and empirical priors)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B0CF5-E50B-C78B-B356-6D0077FD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1" y="1217429"/>
            <a:ext cx="3510518" cy="3180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DEB83-8282-C8C7-B631-74F868D4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99" y="1217429"/>
            <a:ext cx="3510518" cy="3180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E601F-6EFE-6A71-B9A0-AE9BF73D2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373" y="1306329"/>
            <a:ext cx="3510518" cy="3180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E8DDDF-AA93-E65B-AE74-E6B82E1B8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81" y="4709929"/>
            <a:ext cx="3510518" cy="3180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2CA8C-AA79-C090-3D57-C2FB20B22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800" y="4709929"/>
            <a:ext cx="3510518" cy="31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3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139DA-EB03-A229-95B4-B0F612C9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7BEB-59DA-08FF-F968-8835C1E6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1" y="13716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Equal rates model (new priors on sampling proportions and empirical priors)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A57-D173-41EA-D800-88E63B10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709" y="980213"/>
            <a:ext cx="9786582" cy="67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1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7BBE9-EB0D-7A26-6531-EFC8F298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C11D-4E15-C212-AA81-BB1FDF4F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1" y="13716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Equal rates model (new priors on sampling proportions and empirical priors)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00E50-D280-C090-62A5-AB993851A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78" y="789145"/>
            <a:ext cx="10318844" cy="716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2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FABE-A29D-2C64-3E18-5B7450972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BC2D-648F-4507-4759-A3FCF983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1" y="13716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Equal rates model (new priors on sampling proportions and empirical priors)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B6F26-039A-6642-3CC3-DB82439F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37" y="952918"/>
            <a:ext cx="10049870" cy="69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3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4AC06-96B8-BC71-419B-EAF1E5B58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FE79-FECE-665D-215E-0B784381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81" y="139701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Equal rates model (priors on sampling rates and non-empirical priors)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53AF6-E0CF-65A0-D958-F54646EE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0" y="828559"/>
            <a:ext cx="11497351" cy="716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5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C6762-756B-B742-00BC-6F6E3C773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6868-BB1E-7751-F6C5-710926F5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visitor has bad mixing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E37C0-8E2C-0682-A950-BB3EF3A2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1" y="1212499"/>
            <a:ext cx="3405376" cy="31802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8BE928-C7B9-E6AF-9FBB-73E37CB35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044" y="1212499"/>
            <a:ext cx="3405377" cy="3180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85C91-7095-970E-5FEC-790EF9739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108" y="1212499"/>
            <a:ext cx="3405376" cy="3180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9117F4-00F2-51E6-FFB3-0BF5FA472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81" y="4732353"/>
            <a:ext cx="3405376" cy="3180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EF7FAF-2368-8FBE-8AE7-E24757B89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044" y="4732352"/>
            <a:ext cx="3405376" cy="31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0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AE20-5F53-DB6E-FC0E-6238B5E3D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0D6B-0618-9D67-D9FE-79B8CE5F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81" y="341244"/>
            <a:ext cx="11633791" cy="5316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Unequal rates model (new priors on sampling proportions and empirical priors) – visitor has bad mixing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EE2E2-EF91-6D23-89AD-EDC6484D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81" y="1239004"/>
            <a:ext cx="3405377" cy="3180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4F9D6-0676-4AC3-3F61-3AF0A4FB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509" y="1239004"/>
            <a:ext cx="3405377" cy="3180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43CBD-27E5-22BD-6882-67C7437DB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037" y="1239004"/>
            <a:ext cx="3477489" cy="3180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8567F-3BC8-C3FC-5B79-42226C87A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81" y="4785363"/>
            <a:ext cx="3144602" cy="2875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CDE8C6-58AD-A7D4-0F5C-0DB45A960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509" y="4785363"/>
            <a:ext cx="3144602" cy="28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05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10360</TotalTime>
  <Words>1028</Words>
  <Application>Microsoft Macintosh PowerPoint</Application>
  <PresentationFormat>Custom</PresentationFormat>
  <Paragraphs>279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Equal rates model (new priors on sampling proportions and empirical priors) </vt:lpstr>
      <vt:lpstr>Equal rates model (new priors on sampling proportions and empirical priors) </vt:lpstr>
      <vt:lpstr>Equal rates model (new priors on sampling proportions and empirical priors) </vt:lpstr>
      <vt:lpstr>Equal rates model (new priors on sampling proportions and empirical priors) </vt:lpstr>
      <vt:lpstr>Equal rates model (new priors on sampling proportions and empirical priors) </vt:lpstr>
      <vt:lpstr>Equal rates model (new priors on sampling proportions and empirical priors) </vt:lpstr>
      <vt:lpstr>Equal rates model (priors on sampling rates and non-empirical priors) </vt:lpstr>
      <vt:lpstr>Unequal rates model (new priors on sampling proportions and empirical priors) – visitor has bad mixing problem</vt:lpstr>
      <vt:lpstr>Unequal rates model (new priors on sampling proportions and empirical priors) – visitor has bad mixing problem</vt:lpstr>
      <vt:lpstr>Unequal rates model (new priors on sampling proportions and empirical priors) – visitor has bad mixing problem</vt:lpstr>
      <vt:lpstr>Unequal rates model (new priors on sampling proportions and empirical priors) – visitor has bad mixing problem</vt:lpstr>
      <vt:lpstr>Unequal rates model (new priors on sampling proportions and empirical priors) – visitor has bad mixing problem</vt:lpstr>
      <vt:lpstr>Unequal rates model (new priors on sampling proportions and empirical priors) – visitor has bad mixing problem</vt:lpstr>
      <vt:lpstr>Unequal rates model (new priors on sampling proportions and empirical priors) – with burn-in on visitor – fewer mixing problem</vt:lpstr>
      <vt:lpstr>Unequal rates model (new priors on sampling proportions and empirical priors) – with burn-in on visitor – fewer mixing problem</vt:lpstr>
      <vt:lpstr>Unequal rates model (new priors on sampling proportions and empirical priors) – with burn-in on visitor – fewer mixing problem</vt:lpstr>
      <vt:lpstr>Unequal rates model (new priors on sampling proportions and empirical priors) – with burn-in on visitor – fewer mixing</vt:lpstr>
      <vt:lpstr>Unequal rates model – fixed sampling</vt:lpstr>
      <vt:lpstr>Unequal rates model – fixed sampling</vt:lpstr>
      <vt:lpstr>Unequal rates model – fixed sampling</vt:lpstr>
      <vt:lpstr>Unequal rates model – movement rates independent of away locations</vt:lpstr>
      <vt:lpstr>Unequal rates model – movement rates independent of away locations</vt:lpstr>
      <vt:lpstr>Unequal rates model – movement rates independent of away locations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Soewongsono, Albert Christian</dc:creator>
  <cp:lastModifiedBy>Soewongsono, Albert Christian</cp:lastModifiedBy>
  <cp:revision>5</cp:revision>
  <dcterms:created xsi:type="dcterms:W3CDTF">2025-07-07T15:43:01Z</dcterms:created>
  <dcterms:modified xsi:type="dcterms:W3CDTF">2025-07-14T20:23:06Z</dcterms:modified>
</cp:coreProperties>
</file>